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63" r:id="rId3"/>
    <p:sldId id="261" r:id="rId4"/>
    <p:sldId id="289" r:id="rId5"/>
    <p:sldId id="285" r:id="rId6"/>
    <p:sldId id="262" r:id="rId7"/>
    <p:sldId id="273" r:id="rId8"/>
    <p:sldId id="287" r:id="rId9"/>
    <p:sldId id="288" r:id="rId10"/>
    <p:sldId id="277" r:id="rId11"/>
    <p:sldId id="290" r:id="rId12"/>
    <p:sldId id="260" r:id="rId13"/>
    <p:sldId id="293" r:id="rId14"/>
    <p:sldId id="292" r:id="rId15"/>
    <p:sldId id="294" r:id="rId16"/>
    <p:sldId id="296" r:id="rId17"/>
    <p:sldId id="297" r:id="rId18"/>
    <p:sldId id="300" r:id="rId19"/>
    <p:sldId id="286" r:id="rId20"/>
    <p:sldId id="291" r:id="rId21"/>
    <p:sldId id="284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FFFFCC"/>
    <a:srgbClr val="CC0000"/>
    <a:srgbClr val="B0D96D"/>
    <a:srgbClr val="565656"/>
    <a:srgbClr val="A6D86E"/>
    <a:srgbClr val="FFFF00"/>
    <a:srgbClr val="FFFF66"/>
    <a:srgbClr val="FF9900"/>
    <a:srgbClr val="D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CDF2-4D5F-48F1-94B9-96875C583C12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36F47-287F-478A-8102-2B0BF806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7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7021-292D-4BCD-B33C-08E7CF9EE9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C510-6C89-4963-B912-243CB0D48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hyperlink" Target="mailto:esharovatova@mail.r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6.jpeg"/><Relationship Id="rId7" Type="http://schemas.openxmlformats.org/officeDocument/2006/relationships/image" Target="../media/image33.png"/><Relationship Id="rId12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39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geuuef509@yandex.ru" TargetMode="External"/><Relationship Id="rId2" Type="http://schemas.openxmlformats.org/officeDocument/2006/relationships/hyperlink" Target="mailto:esharovatova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k.com/YEF.RS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sharovatova@mail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harovatova@mail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h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h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h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1b9df2373de2d772f9a44c2db4aa63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8440"/>
            <a:ext cx="9144000" cy="688644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9" name="Рисунок 8" descr="_avatar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971" y="165812"/>
            <a:ext cx="1670005" cy="16065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472608"/>
          </a:xfrm>
        </p:spPr>
        <p:txBody>
          <a:bodyPr>
            <a:normAutofit fontScale="55000" lnSpcReduction="20000"/>
          </a:bodyPr>
          <a:lstStyle/>
          <a:p>
            <a:pPr marL="87313" indent="-6350" algn="ctr">
              <a:spcBef>
                <a:spcPts val="0"/>
              </a:spcBef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87313" indent="-6350" algn="ctr">
              <a:spcBef>
                <a:spcPts val="0"/>
              </a:spcBef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6350" indent="-6350" algn="ctr">
              <a:buNone/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</a:p>
          <a:p>
            <a:pPr marL="87313" indent="-6350" algn="ctr">
              <a:spcBef>
                <a:spcPts val="0"/>
              </a:spcBef>
              <a:buNone/>
            </a:pPr>
            <a:endParaRPr lang="ru-RU" sz="65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87313" indent="-6350" algn="ctr">
              <a:spcBef>
                <a:spcPts val="0"/>
              </a:spcBef>
              <a:buNone/>
            </a:pPr>
            <a:r>
              <a:rPr lang="ru-RU" sz="65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Учет, бюджетирование и контроллинг в управлении бизнесом</a:t>
            </a:r>
          </a:p>
          <a:p>
            <a:pPr marL="87313" indent="-6350" algn="ctr">
              <a:spcBef>
                <a:spcPts val="0"/>
              </a:spcBef>
              <a:buNone/>
            </a:pPr>
            <a:endParaRPr lang="ru-RU" sz="65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87313" indent="-6350" algn="ctr">
              <a:spcBef>
                <a:spcPts val="0"/>
              </a:spcBef>
              <a:buNone/>
            </a:pPr>
            <a:r>
              <a:rPr lang="ru-RU" sz="4500" b="1" dirty="0"/>
              <a:t>заочная форма обучения</a:t>
            </a: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-6350" algn="ctr">
              <a:spcBef>
                <a:spcPts val="0"/>
              </a:spcBef>
              <a:buNone/>
            </a:pPr>
            <a:endParaRPr lang="ru-RU" sz="3200" b="1" dirty="0"/>
          </a:p>
          <a:p>
            <a:pPr marL="87313" indent="-6350" algn="ctr">
              <a:spcBef>
                <a:spcPts val="0"/>
              </a:spcBef>
              <a:buNone/>
            </a:pPr>
            <a:endParaRPr lang="ru-RU" sz="3200" b="1" dirty="0"/>
          </a:p>
          <a:p>
            <a:pPr marL="87313" indent="-635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87313" indent="-635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Руководитель МП:</a:t>
            </a:r>
          </a:p>
          <a:p>
            <a:pPr marL="87313" indent="-635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д.э.н.,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Шароватова Елена Александровна </a:t>
            </a:r>
          </a:p>
          <a:p>
            <a:pPr marL="87313" indent="-6350">
              <a:spcBef>
                <a:spcPts val="0"/>
              </a:spcBef>
              <a:buNone/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esharovatova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тел. +7 928 229 11 51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логотип с крыво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82" y="459851"/>
            <a:ext cx="1249796" cy="121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Александрович\AppData\Local\Temp\логотип ИМ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58" y="274638"/>
            <a:ext cx="1436907" cy="13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FF1C6-9B97-4B6C-A975-E8D3129836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35" y="189513"/>
            <a:ext cx="1748552" cy="172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epositphotos_93897324-stock-photo-concept-of-business-and-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12976"/>
            <a:ext cx="5904656" cy="3645024"/>
          </a:xfrm>
          <a:prstGeom prst="rect">
            <a:avLst/>
          </a:prstGeom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964488" cy="122413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Franklin Gothic Demi" pitchFamily="34" charset="0"/>
                <a:cs typeface="Times New Roman" pitchFamily="18" charset="0"/>
              </a:rPr>
              <a:t>Причины  «высокой стоимости» профессионалов по учету и бюджетированию в сфере управления: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941168"/>
          </a:xfrm>
        </p:spPr>
        <p:txBody>
          <a:bodyPr>
            <a:normAutofit lnSpcReduction="10000"/>
          </a:bodyPr>
          <a:lstStyle/>
          <a:p>
            <a:pPr marL="87313" indent="-6350">
              <a:buNone/>
            </a:pPr>
            <a:r>
              <a:rPr lang="ru-RU" b="1" dirty="0">
                <a:solidFill>
                  <a:srgbClr val="CC0000"/>
                </a:solidFill>
                <a:latin typeface="Franklin Gothic Demi" pitchFamily="34" charset="0"/>
                <a:ea typeface="+mj-ea"/>
                <a:cs typeface="Times New Roman" pitchFamily="18" charset="0"/>
              </a:rPr>
              <a:t>1.</a:t>
            </a:r>
            <a:r>
              <a:rPr lang="ru-RU" sz="2800" b="1" dirty="0"/>
              <a:t> </a:t>
            </a:r>
            <a:r>
              <a:rPr lang="ru-RU" b="1" dirty="0"/>
              <a:t>Высокий уровень </a:t>
            </a:r>
            <a:r>
              <a:rPr lang="ru-RU" sz="2800" dirty="0"/>
              <a:t>требований к профессионализму</a:t>
            </a:r>
          </a:p>
          <a:p>
            <a:pPr marL="87313" indent="-6350">
              <a:buNone/>
            </a:pPr>
            <a:endParaRPr lang="ru-RU" sz="1200" b="1" dirty="0"/>
          </a:p>
          <a:p>
            <a:pPr marL="87313" indent="-6350">
              <a:buNone/>
            </a:pPr>
            <a:r>
              <a:rPr lang="ru-RU" b="1" dirty="0">
                <a:solidFill>
                  <a:srgbClr val="CC0000"/>
                </a:solidFill>
                <a:latin typeface="Franklin Gothic Demi" pitchFamily="34" charset="0"/>
                <a:ea typeface="+mj-ea"/>
                <a:cs typeface="Times New Roman" pitchFamily="18" charset="0"/>
              </a:rPr>
              <a:t>2.</a:t>
            </a:r>
            <a:r>
              <a:rPr lang="ru-RU" sz="2800" b="1" dirty="0"/>
              <a:t> </a:t>
            </a:r>
            <a:r>
              <a:rPr lang="ru-RU" b="1" dirty="0"/>
              <a:t>Значимость</a:t>
            </a:r>
            <a:r>
              <a:rPr lang="ru-RU" sz="2800" b="1" dirty="0"/>
              <a:t> </a:t>
            </a:r>
            <a:r>
              <a:rPr lang="ru-RU" sz="2800" dirty="0"/>
              <a:t>специалиста по упр.учету и бюджетированию для менеджмента </a:t>
            </a:r>
          </a:p>
          <a:p>
            <a:pPr marL="87313" indent="-6350">
              <a:buNone/>
            </a:pPr>
            <a:endParaRPr lang="ru-RU" sz="1200" b="1" dirty="0"/>
          </a:p>
          <a:p>
            <a:pPr marL="87313" indent="-6350">
              <a:buNone/>
            </a:pPr>
            <a:r>
              <a:rPr lang="ru-RU" b="1" dirty="0">
                <a:solidFill>
                  <a:srgbClr val="CC0000"/>
                </a:solidFill>
                <a:latin typeface="Franklin Gothic Demi" pitchFamily="34" charset="0"/>
                <a:ea typeface="+mj-ea"/>
                <a:cs typeface="Times New Roman" pitchFamily="18" charset="0"/>
              </a:rPr>
              <a:t>3.</a:t>
            </a:r>
            <a:r>
              <a:rPr lang="ru-RU" sz="2800" b="1" dirty="0"/>
              <a:t> </a:t>
            </a:r>
            <a:r>
              <a:rPr lang="ru-RU" b="1" dirty="0"/>
              <a:t>Недостаток кадров</a:t>
            </a:r>
            <a:r>
              <a:rPr lang="ru-RU" sz="2800" b="1" dirty="0"/>
              <a:t>, </a:t>
            </a:r>
            <a:r>
              <a:rPr lang="ru-RU" sz="2800" dirty="0"/>
              <a:t>уровень </a:t>
            </a:r>
          </a:p>
          <a:p>
            <a:pPr marL="87313" indent="-6350">
              <a:buNone/>
            </a:pPr>
            <a:r>
              <a:rPr lang="ru-RU" sz="2800" dirty="0"/>
              <a:t>профессионализма которых </a:t>
            </a:r>
          </a:p>
          <a:p>
            <a:pPr marL="87313" indent="-6350">
              <a:buNone/>
            </a:pPr>
            <a:r>
              <a:rPr lang="ru-RU" sz="2800" dirty="0"/>
              <a:t>соответствует </a:t>
            </a:r>
          </a:p>
          <a:p>
            <a:pPr marL="87313" indent="-6350">
              <a:buNone/>
            </a:pPr>
            <a:r>
              <a:rPr lang="ru-RU" sz="2800" dirty="0"/>
              <a:t>предъявляемым </a:t>
            </a:r>
          </a:p>
          <a:p>
            <a:pPr marL="87313" indent="-6350">
              <a:buNone/>
            </a:pPr>
            <a:r>
              <a:rPr lang="ru-RU" sz="2800" dirty="0"/>
              <a:t>требованиям.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lespeople-re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80057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2132856"/>
          </a:xfrm>
        </p:spPr>
        <p:txBody>
          <a:bodyPr>
            <a:noAutofit/>
          </a:bodyPr>
          <a:lstStyle/>
          <a:p>
            <a:pPr algn="l">
              <a:lnSpc>
                <a:spcPts val="5020"/>
              </a:lnSpc>
            </a:pPr>
            <a:r>
              <a:rPr lang="ru-RU" sz="8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Почему </a:t>
            </a:r>
            <a:br>
              <a:rPr lang="ru-RU" sz="8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ru-RU" sz="8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мы?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2348880"/>
            <a:ext cx="7236296" cy="45091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8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8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Всегда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8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Во главе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4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БИЗНЕСА!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ocesses-1600x1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9217024" cy="908720"/>
          </a:xfrm>
        </p:spPr>
        <p:txBody>
          <a:bodyPr lIns="0" rIns="0" bIns="0">
            <a:normAutofit fontScale="90000"/>
          </a:bodyPr>
          <a:lstStyle/>
          <a:p>
            <a:pPr algn="l"/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МЫ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 информацию </a:t>
            </a:r>
            <a:r>
              <a:rPr lang="ru-RU" sz="67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СОЗДАЕМ!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Кто </a:t>
            </a:r>
            <a:r>
              <a:rPr lang="ru-RU" sz="4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владеет</a:t>
            </a: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информацией, тот владеет миром…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113627892-stock-photo-invest-right-to-get-in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60648"/>
            <a:ext cx="9217024" cy="1656184"/>
          </a:xfrm>
          <a:prstGeom prst="rect">
            <a:avLst/>
          </a:prstGeom>
        </p:spPr>
        <p:txBody>
          <a:bodyPr lIns="0" rIns="0" bIns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Хочешь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сделать карьеру?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054329">
            <a:off x="1856703" y="2057032"/>
            <a:ext cx="7783555" cy="1823604"/>
          </a:xfrm>
          <a:prstGeom prst="rect">
            <a:avLst/>
          </a:prstGeom>
          <a:noFill/>
        </p:spPr>
        <p:txBody>
          <a:bodyPr wrap="square" lIns="0" tIns="0" rIns="0" bIns="0">
            <a:prstTxWarp prst="textTriangl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b="1" cap="none" spc="0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3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Приходи  к</a:t>
            </a:r>
            <a:r>
              <a:rPr lang="ru-RU" sz="8800" b="1" cap="none" spc="0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8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НАМ!</a:t>
            </a:r>
            <a:r>
              <a:rPr lang="ru-RU" sz="8800" b="1" cap="none" spc="0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48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45720" rIns="0" bIns="45720">
            <a:spAutoFit/>
          </a:bodyPr>
          <a:lstStyle/>
          <a:p>
            <a:r>
              <a:rPr lang="ru-RU" sz="4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Почему</a:t>
            </a:r>
            <a:r>
              <a:rPr lang="en-US" sz="6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6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8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РИНХ</a:t>
            </a:r>
            <a:r>
              <a:rPr lang="ru-RU" sz="6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4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??????</a:t>
            </a:r>
            <a:r>
              <a:rPr lang="ru-RU" sz="6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</a:p>
        </p:txBody>
      </p:sp>
      <p:pic>
        <p:nvPicPr>
          <p:cNvPr id="12" name="Рисунок 11" descr="pUaTTIMwh0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496944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1b7eb9b8ad142948e3b9dce300b4c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624" y="3140968"/>
            <a:ext cx="4361376" cy="2492896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08310" y="0"/>
            <a:ext cx="3935690" cy="26369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1920" y="2060848"/>
            <a:ext cx="49320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..У </a:t>
            </a: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нас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современные аудитории…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5472608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На вопрос </a:t>
            </a: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почему РИНХ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?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Мы могли бы сказать, что…</a:t>
            </a:r>
          </a:p>
        </p:txBody>
      </p:sp>
      <p:pic>
        <p:nvPicPr>
          <p:cNvPr id="14" name="Рисунок 13" descr="istockphoto-497036099-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10768"/>
            <a:ext cx="1682397" cy="1347232"/>
          </a:xfrm>
          <a:prstGeom prst="rect">
            <a:avLst/>
          </a:prstGeom>
        </p:spPr>
      </p:pic>
      <p:pic>
        <p:nvPicPr>
          <p:cNvPr id="12" name="Рисунок 11" descr="3bb81e02dc88852c24ffff45dbddaf24-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429000"/>
            <a:ext cx="3851920" cy="2551898"/>
          </a:xfrm>
          <a:prstGeom prst="rect">
            <a:avLst/>
          </a:prstGeom>
        </p:spPr>
      </p:pic>
      <p:pic>
        <p:nvPicPr>
          <p:cNvPr id="13" name="Рисунок 12" descr="DSC_9069_g8Eozc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052736"/>
            <a:ext cx="3600400" cy="2404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19672" y="6165304"/>
            <a:ext cx="38519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  <a:hlinkClick r:id="rId7"/>
              </a:rPr>
              <a:t>Точка кипения РИНХ: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  <a:hlinkClick r:id="rId7"/>
              </a:rPr>
              <a:t>https://vk.com/public187676696</a:t>
            </a:r>
            <a:endParaRPr lang="ru-RU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  <a:hlinkClick r:id="rId7"/>
            </a:endParaRPr>
          </a:p>
        </p:txBody>
      </p:sp>
      <p:pic>
        <p:nvPicPr>
          <p:cNvPr id="17" name="Рисунок 16" descr="snkUF4LaIQk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5694992"/>
            <a:ext cx="2555776" cy="11630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67944" y="5445224"/>
            <a:ext cx="507605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...У </a:t>
            </a: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нас    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ЛУЧШАЯ</a:t>
            </a: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hi-tech-tehnologii-internet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13690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… наших выпускников ждут самые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успешные в городе предприятия –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наши партнеры!</a:t>
            </a:r>
          </a:p>
        </p:txBody>
      </p:sp>
      <p:pic>
        <p:nvPicPr>
          <p:cNvPr id="14" name="Рисунок 13" descr="istockphoto-497036099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373216"/>
            <a:ext cx="1682397" cy="1347232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167" l="10000" r="90000">
                        <a14:foregroundMark x1="44889" y1="10667" x2="44889" y2="10667"/>
                        <a14:foregroundMark x1="39778" y1="32833" x2="39778" y2="32833"/>
                        <a14:foregroundMark x1="47111" y1="36833" x2="47111" y2="36833"/>
                        <a14:foregroundMark x1="46333" y1="44667" x2="46333" y2="44667"/>
                        <a14:foregroundMark x1="65889" y1="80667" x2="65889" y2="80667"/>
                        <a14:foregroundMark x1="16222" y1="83667" x2="16222" y2="83667"/>
                        <a14:foregroundMark x1="13333" y1="83167" x2="13333" y2="83167"/>
                        <a14:foregroundMark x1="19667" y1="83500" x2="19667" y2="83500"/>
                        <a14:foregroundMark x1="27778" y1="81667" x2="27778" y2="81667"/>
                        <a14:foregroundMark x1="33667" y1="81833" x2="33667" y2="81833"/>
                        <a14:foregroundMark x1="40889" y1="81167" x2="40889" y2="81167"/>
                        <a14:foregroundMark x1="48889" y1="81667" x2="48889" y2="81667"/>
                        <a14:foregroundMark x1="53778" y1="81167" x2="53778" y2="81167"/>
                        <a14:foregroundMark x1="59889" y1="80833" x2="59889" y2="80833"/>
                        <a14:foregroundMark x1="72111" y1="80833" x2="72111" y2="80833"/>
                        <a14:foregroundMark x1="78556" y1="80167" x2="78556" y2="80167"/>
                        <a14:foregroundMark x1="83444" y1="81833" x2="83444" y2="81833"/>
                        <a14:foregroundMark x1="86222" y1="82667" x2="86222" y2="82667"/>
                        <a14:backgroundMark x1="47000" y1="81667" x2="47000" y2="81667"/>
                        <a14:backgroundMark x1="47222" y1="86333" x2="47222" y2="86333"/>
                        <a14:backgroundMark x1="53111" y1="82333" x2="53111" y2="82333"/>
                        <a14:backgroundMark x1="22556" y1="80333" x2="22889" y2="8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4771" r="10147" b="6362"/>
          <a:stretch/>
        </p:blipFill>
        <p:spPr bwMode="auto">
          <a:xfrm>
            <a:off x="6804248" y="476672"/>
            <a:ext cx="2024505" cy="179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s://rsue.ru/fakultety/UEF/img/rostovst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9721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rsue.ru/fakultety/UEF/img/glavbu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1651410" cy="9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rsue.ru/upload/iblock/0c6/0c66ed34691545c635e890945e8ea3b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38223"/>
            <a:ext cx="1581693" cy="16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vsebankionline.ru/i/b/tsentr-inves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79253" cy="11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punkt-a.info/upload/iblock/f2e/f2ef7fde7cb639a39b1860b34549224b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2" b="29289"/>
          <a:stretch/>
        </p:blipFill>
        <p:spPr bwMode="auto">
          <a:xfrm>
            <a:off x="6804248" y="2996952"/>
            <a:ext cx="2159776" cy="11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40" b="89910" l="3400" r="97100">
                        <a14:foregroundMark x1="32800" y1="40361" x2="32800" y2="40361"/>
                        <a14:foregroundMark x1="41400" y1="46084" x2="41400" y2="46084"/>
                        <a14:foregroundMark x1="34100" y1="38102" x2="34100" y2="38102"/>
                        <a14:foregroundMark x1="30100" y1="38102" x2="37400" y2="38554"/>
                        <a14:foregroundMark x1="32500" y1="41566" x2="30900" y2="53464"/>
                        <a14:foregroundMark x1="40700" y1="39910" x2="39100" y2="51807"/>
                        <a14:foregroundMark x1="41600" y1="46837" x2="45300" y2="46386"/>
                        <a14:foregroundMark x1="46800" y1="40361" x2="45900" y2="50151"/>
                        <a14:foregroundMark x1="57800" y1="40512" x2="53100" y2="38102"/>
                        <a14:foregroundMark x1="52600" y1="40512" x2="51000" y2="48343"/>
                        <a14:foregroundMark x1="51400" y1="53464" x2="50400" y2="48645"/>
                        <a14:foregroundMark x1="63700" y1="44729" x2="63700" y2="44729"/>
                        <a14:foregroundMark x1="54300" y1="52861" x2="54300" y2="52861"/>
                        <a14:foregroundMark x1="65300" y1="45331" x2="65300" y2="45331"/>
                        <a14:foregroundMark x1="64900" y1="51958" x2="65600" y2="46687"/>
                        <a14:foregroundMark x1="63200" y1="48946" x2="65200" y2="48946"/>
                        <a14:foregroundMark x1="62300" y1="45181" x2="64400" y2="44127"/>
                        <a14:foregroundMark x1="61400" y1="53464" x2="64000" y2="53313"/>
                        <a14:foregroundMark x1="56200" y1="53614" x2="57700" y2="53012"/>
                        <a14:foregroundMark x1="68000" y1="45331" x2="66900" y2="52108"/>
                        <a14:foregroundMark x1="66900" y1="52410" x2="67000" y2="53614"/>
                        <a14:foregroundMark x1="68300" y1="48946" x2="71200" y2="48946"/>
                        <a14:foregroundMark x1="72000" y1="45181" x2="70900" y2="52711"/>
                        <a14:foregroundMark x1="74600" y1="44880" x2="77900" y2="44277"/>
                        <a14:foregroundMark x1="74700" y1="44880" x2="73500" y2="52410"/>
                        <a14:foregroundMark x1="74600" y1="48946" x2="76600" y2="48946"/>
                        <a14:foregroundMark x1="73700" y1="53916" x2="76900" y2="54217"/>
                        <a14:foregroundMark x1="79800" y1="45030" x2="78600" y2="53163"/>
                        <a14:foregroundMark x1="80800" y1="43976" x2="82800" y2="44578"/>
                        <a14:foregroundMark x1="80300" y1="49398" x2="82900" y2="48946"/>
                        <a14:foregroundMark x1="85500" y1="45783" x2="84600" y2="52711"/>
                        <a14:foregroundMark x1="86100" y1="44880" x2="88800" y2="44127"/>
                        <a14:foregroundMark x1="91600" y1="44880" x2="89700" y2="50151"/>
                        <a14:foregroundMark x1="92700" y1="44277" x2="92700" y2="44277"/>
                        <a14:foregroundMark x1="93600" y1="51355" x2="94300" y2="46536"/>
                        <a14:foregroundMark x1="89800" y1="49849" x2="90100" y2="45783"/>
                        <a14:foregroundMark x1="89800" y1="50753" x2="90000" y2="53313"/>
                        <a14:foregroundMark x1="91400" y1="53916" x2="93100" y2="53313"/>
                        <a14:foregroundMark x1="93400" y1="44428" x2="94300" y2="45633"/>
                        <a14:foregroundMark x1="90800" y1="45633" x2="92500" y2="43825"/>
                        <a14:foregroundMark x1="84200" y1="53765" x2="84200" y2="53765"/>
                        <a14:foregroundMark x1="83400" y1="47139" x2="83400" y2="47139"/>
                        <a14:foregroundMark x1="70600" y1="53313" x2="70600" y2="53313"/>
                        <a14:foregroundMark x1="45600" y1="52861" x2="45600" y2="52861"/>
                        <a14:foregroundMark x1="24600" y1="37952" x2="24600" y2="37952"/>
                        <a14:foregroundMark x1="18300" y1="20331" x2="18300" y2="20331"/>
                        <a14:foregroundMark x1="25400" y1="34488" x2="25400" y2="34488"/>
                        <a14:foregroundMark x1="19600" y1="23795" x2="19600" y2="23795"/>
                        <a14:foregroundMark x1="12700" y1="25602" x2="12700" y2="25602"/>
                        <a14:backgroundMark x1="91500" y1="45331" x2="91500" y2="45331"/>
                        <a14:backgroundMark x1="91200" y1="47289" x2="91200" y2="47289"/>
                        <a14:backgroundMark x1="91200" y1="46235" x2="90100" y2="48946"/>
                        <a14:backgroundMark x1="91700" y1="44880" x2="90600" y2="47440"/>
                        <a14:backgroundMark x1="16500" y1="34488" x2="16500" y2="34488"/>
                        <a14:backgroundMark x1="14900" y1="34639" x2="14900" y2="34639"/>
                        <a14:backgroundMark x1="17400" y1="34036" x2="17400" y2="34036"/>
                        <a14:backgroundMark x1="20300" y1="23343" x2="20300" y2="23343"/>
                        <a14:backgroundMark x1="24600" y1="37651" x2="24600" y2="37651"/>
                        <a14:backgroundMark x1="24500" y1="39157" x2="24500" y2="39157"/>
                        <a14:backgroundMark x1="23000" y1="42169" x2="23000" y2="42169"/>
                        <a14:backgroundMark x1="22200" y1="44127" x2="22200" y2="44127"/>
                        <a14:backgroundMark x1="21700" y1="45482" x2="18200" y2="54819"/>
                        <a14:backgroundMark x1="26000" y1="34789" x2="23200" y2="41717"/>
                        <a14:backgroundMark x1="6000" y1="34789" x2="15200" y2="33886"/>
                        <a14:backgroundMark x1="82300" y1="46536" x2="823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2387" r="2130" b="29569"/>
          <a:stretch/>
        </p:blipFill>
        <p:spPr bwMode="auto">
          <a:xfrm>
            <a:off x="0" y="3717032"/>
            <a:ext cx="3212595" cy="173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984" r="96406">
                        <a14:foregroundMark x1="49141" y1="29306" x2="49141" y2="29306"/>
                        <a14:foregroundMark x1="45313" y1="30833" x2="45313" y2="30833"/>
                        <a14:foregroundMark x1="45469" y1="38194" x2="45469" y2="38194"/>
                        <a14:foregroundMark x1="55156" y1="26528" x2="55156" y2="26528"/>
                        <a14:foregroundMark x1="59453" y1="35833" x2="59453" y2="35833"/>
                        <a14:foregroundMark x1="9688" y1="56111" x2="9688" y2="56111"/>
                        <a14:foregroundMark x1="18047" y1="57222" x2="18047" y2="57222"/>
                        <a14:foregroundMark x1="30859" y1="55417" x2="30859" y2="55417"/>
                        <a14:foregroundMark x1="42578" y1="56250" x2="42578" y2="56250"/>
                        <a14:foregroundMark x1="51094" y1="55278" x2="51094" y2="55278"/>
                        <a14:foregroundMark x1="59531" y1="55139" x2="59531" y2="55139"/>
                        <a14:foregroundMark x1="63594" y1="53611" x2="63594" y2="53611"/>
                        <a14:foregroundMark x1="23516" y1="57083" x2="23516" y2="57083"/>
                        <a14:foregroundMark x1="70625" y1="55417" x2="70625" y2="55417"/>
                        <a14:foregroundMark x1="80156" y1="57500" x2="80156" y2="57500"/>
                        <a14:foregroundMark x1="90703" y1="55556" x2="90703" y2="55556"/>
                        <a14:foregroundMark x1="82813" y1="63889" x2="82813" y2="63889"/>
                        <a14:foregroundMark x1="89531" y1="56806" x2="89531" y2="56806"/>
                        <a14:foregroundMark x1="44219" y1="22083" x2="44219" y2="22083"/>
                        <a14:foregroundMark x1="38594" y1="22778" x2="38594" y2="22778"/>
                        <a14:backgroundMark x1="8984" y1="58056" x2="8984" y2="58056"/>
                        <a14:backgroundMark x1="90469" y1="58194" x2="90469" y2="5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6821" r="4680" b="31487"/>
          <a:stretch/>
        </p:blipFill>
        <p:spPr bwMode="auto">
          <a:xfrm>
            <a:off x="5652120" y="5229200"/>
            <a:ext cx="2994434" cy="14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NEW-VER-01-1024x72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6056" y="1628800"/>
            <a:ext cx="2631056" cy="1860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s1200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23528" y="188640"/>
            <a:ext cx="849694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… в нашем ВУЗе работает программа двойных дипломов…</a:t>
            </a:r>
            <a:endParaRPr lang="ru-RU" sz="3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1052736"/>
            <a:ext cx="4104456" cy="362632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681028"/>
            <a:ext cx="4043941" cy="30329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2714625" cy="3619500"/>
          </a:xfrm>
          <a:prstGeom prst="rect">
            <a:avLst/>
          </a:prstGeom>
        </p:spPr>
      </p:pic>
      <p:pic>
        <p:nvPicPr>
          <p:cNvPr id="14" name="Рисунок 13" descr="istockphoto-497036099-1024x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510768"/>
            <a:ext cx="1682397" cy="1347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ределение-котор-нужно-преуспеть-2740979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29580"/>
            <a:ext cx="9144000" cy="691716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5517232"/>
          </a:xfrm>
        </p:spPr>
        <p:txBody>
          <a:bodyPr>
            <a:noAutofit/>
          </a:bodyPr>
          <a:lstStyle/>
          <a:p>
            <a:r>
              <a:rPr lang="ru-RU" sz="8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...все это верно... </a:t>
            </a: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30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93773236-stock-photo-businessman-staying-on-pile-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" y="116632"/>
            <a:ext cx="9144000" cy="6407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5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ru-RU" sz="5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endParaRPr lang="ru-RU" sz="54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871296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>
              <a:lnSpc>
                <a:spcPts val="5000"/>
              </a:lnSpc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На вопрос </a:t>
            </a:r>
          </a:p>
          <a:p>
            <a:pPr>
              <a:lnSpc>
                <a:spcPts val="5000"/>
              </a:lnSpc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ПОЧЕМУ</a:t>
            </a:r>
          </a:p>
          <a:p>
            <a:pPr marL="6350" indent="-635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МП 38.04.01.21</a:t>
            </a:r>
          </a:p>
          <a:p>
            <a:pPr marL="6350" indent="-635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Учет, бюджетирование </a:t>
            </a:r>
          </a:p>
          <a:p>
            <a:pPr marL="6350" indent="-635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и контроллинг</a:t>
            </a:r>
          </a:p>
          <a:p>
            <a:pPr marL="6350" indent="-635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в управлении бизнесом</a:t>
            </a:r>
          </a:p>
          <a:p>
            <a:pPr>
              <a:lnSpc>
                <a:spcPts val="5000"/>
              </a:lnSpc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РИНХ?</a:t>
            </a:r>
          </a:p>
          <a:p>
            <a:pPr>
              <a:lnSpc>
                <a:spcPts val="5000"/>
              </a:lnSpc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главный</a:t>
            </a:r>
          </a:p>
          <a:p>
            <a:pPr>
              <a:lnSpc>
                <a:spcPts val="5000"/>
              </a:lnSpc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ответ</a:t>
            </a:r>
          </a:p>
          <a:p>
            <a:endParaRPr lang="ru-RU" sz="3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340768"/>
            <a:ext cx="8712968" cy="551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r">
              <a:lnSpc>
                <a:spcPts val="5000"/>
              </a:lnSpc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Ростове</a:t>
            </a:r>
          </a:p>
          <a:p>
            <a:pPr algn="r">
              <a:lnSpc>
                <a:spcPts val="5000"/>
              </a:lnSpc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</a:t>
            </a:r>
          </a:p>
          <a:p>
            <a:pPr algn="r">
              <a:lnSpc>
                <a:spcPts val="5000"/>
              </a:lnSpc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</a:p>
          <a:p>
            <a:pPr algn="r">
              <a:lnSpc>
                <a:spcPts val="5000"/>
              </a:lnSpc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обучает </a:t>
            </a:r>
          </a:p>
          <a:p>
            <a:pPr algn="r">
              <a:lnSpc>
                <a:spcPts val="5000"/>
              </a:lnSpc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только</a:t>
            </a:r>
          </a:p>
          <a:p>
            <a:pPr algn="r">
              <a:lnSpc>
                <a:spcPts val="5000"/>
              </a:lnSpc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r"/>
            <a:r>
              <a:rPr lang="ru-RU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РИНХ!  </a:t>
            </a:r>
            <a:r>
              <a:rPr lang="ru-RU" sz="12000" b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6000" b="1" dirty="0">
              <a:solidFill>
                <a:srgbClr val="0096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284984"/>
            <a:ext cx="316835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8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ОДИН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zarplata-1000x56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топ-менеджером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Честно   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зарабатывать?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 в сфере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ДЕНЕГ  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2780928"/>
            <a:ext cx="8856984" cy="4320480"/>
          </a:xfrm>
        </p:spPr>
        <p:txBody>
          <a:bodyPr>
            <a:normAutofit fontScale="25000" lnSpcReduction="20000"/>
          </a:bodyPr>
          <a:lstStyle/>
          <a:p>
            <a:pPr marL="920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600" b="1" dirty="0">
                <a:solidFill>
                  <a:srgbClr val="B0D9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ТОГДА</a:t>
            </a:r>
            <a:r>
              <a:rPr lang="ru-RU" sz="9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</a:p>
          <a:p>
            <a:pPr marL="92075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b="1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УЧЕТ, БЮДЖЕТИРОВАНИЕ И КОНТРОЛЛИНГ В УПРАВЛЕНИИ БИЗНЕСОМ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это </a:t>
            </a:r>
            <a:r>
              <a:rPr lang="ru-RU" sz="19200" b="1" dirty="0">
                <a:solidFill>
                  <a:srgbClr val="C00000"/>
                </a:solidFill>
                <a:latin typeface="Arial Black" pitchFamily="34" charset="0"/>
                <a:ea typeface="+mj-ea"/>
                <a:cs typeface="Times New Roman" pitchFamily="18" charset="0"/>
              </a:rPr>
              <a:t>ТВОЯ</a:t>
            </a:r>
            <a:r>
              <a:rPr lang="ru-RU" sz="144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возможность  стать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!!! </a:t>
            </a:r>
            <a:r>
              <a:rPr lang="ru-RU" sz="19200" b="1" dirty="0">
                <a:solidFill>
                  <a:srgbClr val="C00000"/>
                </a:solidFill>
                <a:latin typeface="Arial Black" pitchFamily="34" charset="0"/>
                <a:ea typeface="+mj-ea"/>
                <a:cs typeface="Times New Roman" pitchFamily="18" charset="0"/>
              </a:rPr>
              <a:t>УСПЕШНЫМ  </a:t>
            </a:r>
            <a:r>
              <a:rPr lang="ru-RU" sz="192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!!!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9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usinessman_hand_social_network_Fotolia_38072785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4077072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УПРАВЛЯЕМ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БИЗНЕСОМ</a:t>
            </a:r>
            <a:br>
              <a:rPr lang="ru-RU" sz="4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9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МЫ</a:t>
            </a:r>
            <a:r>
              <a:rPr lang="ru-RU" sz="5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118287088-stock-photo-businessman-with-gold-coins-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</p:spPr>
        <p:txBody>
          <a:bodyPr>
            <a:noAutofit/>
          </a:bodyPr>
          <a:lstStyle/>
          <a:p>
            <a:pPr marL="87313" indent="-6350">
              <a:spcBef>
                <a:spcPts val="0"/>
              </a:spcBef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ЖЕЛАЕМ ВАМ СТАТЬ НАСТОЯЩИМИ </a:t>
            </a:r>
            <a:r>
              <a:rPr lang="ru-RU" sz="40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n-ea"/>
                <a:cs typeface="+mn-cs"/>
              </a:rPr>
              <a:t>ПРОФЕССИОНАЛАМИ !!!</a:t>
            </a: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>
            <a:lum bright="39000" contrast="-60000"/>
          </a:blip>
          <a:stretch>
            <a:fillRect/>
          </a:stretch>
        </p:blipFill>
        <p:spPr>
          <a:xfrm>
            <a:off x="5580112" y="0"/>
            <a:ext cx="3563888" cy="1556793"/>
          </a:xfrm>
          <a:prstGeom prst="rect">
            <a:avLst/>
          </a:prstGeom>
          <a:ln w="762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580112" y="188640"/>
            <a:ext cx="356388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50" indent="-6350" algn="ctr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МП 38.04.01.21</a:t>
            </a:r>
          </a:p>
          <a:p>
            <a:pPr marL="6350" indent="-6350" algn="ctr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Учет, бюджетирование </a:t>
            </a:r>
          </a:p>
          <a:p>
            <a:pPr marL="6350" indent="-6350" algn="ctr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и контроллинг</a:t>
            </a:r>
          </a:p>
          <a:p>
            <a:pPr marL="6350" indent="-6350" algn="ctr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haroni" pitchFamily="2" charset="-79"/>
              </a:rPr>
              <a:t>в управлении бизнесом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8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8640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ОСТАЛИСЬ ВОПРОСЫ?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ПОЗВОНИ!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:</a:t>
            </a:r>
          </a:p>
          <a:p>
            <a:pPr marL="6350" indent="-635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Магистерской программы</a:t>
            </a:r>
          </a:p>
          <a:p>
            <a:pPr marL="6350" indent="-635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38.04.01.21 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Учет, бюджетирование и контроллинг</a:t>
            </a:r>
          </a:p>
          <a:p>
            <a:pPr marL="6350" indent="-635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управлении бизнесом</a:t>
            </a:r>
          </a:p>
          <a:p>
            <a:pPr marL="6350" indent="-6350" algn="ct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-635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д.э.н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профессор кафедры бухучета </a:t>
            </a:r>
          </a:p>
          <a:p>
            <a:pPr marL="6350" indent="-6350"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Шароватова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Александровнам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esharovatova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+7 928 229 11 51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г. Ростов-на-Дону, ул. Б.Садовая, 69, к. 509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rgeuuef509@yandex.ru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"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HTTPS://VK.COM/YEF.RSUE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izmetlerim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15616" y="980728"/>
            <a:ext cx="7776864" cy="1656184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Наши выпускники </a:t>
            </a:r>
            <a:r>
              <a:rPr lang="ru-RU" sz="60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НУЖНЫ</a:t>
            </a:r>
            <a:r>
              <a:rPr lang="ru-RU" sz="54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 всех отраслях экономики!</a:t>
            </a:r>
            <a:b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328"/>
            <a:ext cx="8964488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6350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Руководитель МП:     д.э.н., профессор Шароватова Елена Александровна </a:t>
            </a:r>
          </a:p>
          <a:p>
            <a:pPr marL="87313" indent="-635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esharovatova@mail.ru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  тел. +7 928 229 11 51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2348880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120680" cy="1268760"/>
          </a:xfrm>
        </p:spPr>
        <p:txBody>
          <a:bodyPr>
            <a:normAutofit/>
          </a:bodyPr>
          <a:lstStyle/>
          <a:p>
            <a:pPr algn="l"/>
            <a:r>
              <a:rPr lang="ru-RU" sz="7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Почему мы?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stockphoto-502700442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5076056" cy="6858000"/>
          </a:xfrm>
          <a:prstGeom prst="rect">
            <a:avLst/>
          </a:prstGeom>
        </p:spPr>
      </p:pic>
      <p:pic>
        <p:nvPicPr>
          <p:cNvPr id="13" name="Рисунок 12" descr="business-man-sitting-at-his-desk-PSKV7H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6792"/>
            <a:ext cx="2444877" cy="1674694"/>
          </a:xfrm>
          <a:prstGeom prst="rect">
            <a:avLst/>
          </a:prstGeom>
        </p:spPr>
      </p:pic>
      <p:pic>
        <p:nvPicPr>
          <p:cNvPr id="14" name="Рисунок 13" descr="business-wom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81084"/>
            <a:ext cx="2520280" cy="1745730"/>
          </a:xfrm>
          <a:prstGeom prst="rect">
            <a:avLst/>
          </a:prstGeom>
        </p:spPr>
      </p:pic>
      <p:pic>
        <p:nvPicPr>
          <p:cNvPr id="15" name="Рисунок 14" descr="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2957" y="3501008"/>
            <a:ext cx="4011531" cy="2107813"/>
          </a:xfrm>
          <a:prstGeom prst="rect">
            <a:avLst/>
          </a:prstGeom>
        </p:spPr>
      </p:pic>
      <p:pic>
        <p:nvPicPr>
          <p:cNvPr id="16" name="Рисунок 15" descr="Zaschita_na_rabo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4987480"/>
            <a:ext cx="2736304" cy="168188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1800200"/>
          </a:xfrm>
        </p:spPr>
        <p:txBody>
          <a:bodyPr>
            <a:normAutofit/>
          </a:bodyPr>
          <a:lstStyle/>
          <a:p>
            <a:pPr algn="l"/>
            <a:r>
              <a:rPr lang="ru-RU" sz="7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Кем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+mn-ea"/>
                <a:cs typeface="Times New Roman" pitchFamily="18" charset="0"/>
              </a:rPr>
              <a:t> работают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+mn-ea"/>
                <a:cs typeface="Times New Roman" pitchFamily="18" charset="0"/>
              </a:rPr>
              <a:t>наши выпускники?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12" name="Рисунок 11" descr="4242cture-4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204864"/>
            <a:ext cx="2196897" cy="1465313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916832"/>
            <a:ext cx="7560840" cy="4752528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Arial Black" pitchFamily="34" charset="0"/>
                <a:ea typeface="Calibri"/>
                <a:cs typeface="Times New Roman" panose="02020603050405020304" pitchFamily="18" charset="0"/>
              </a:rPr>
              <a:t>Ф </a:t>
            </a: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инансовый директор</a:t>
            </a:r>
          </a:p>
          <a:p>
            <a:pPr marL="3175" indent="-3175">
              <a:buNone/>
            </a:pPr>
            <a:endParaRPr lang="ru-RU" sz="1200" b="1" i="1" dirty="0">
              <a:solidFill>
                <a:srgbClr val="56565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Arial Black" pitchFamily="34" charset="0"/>
                <a:ea typeface="Calibri"/>
                <a:cs typeface="Times New Roman" panose="02020603050405020304" pitchFamily="18" charset="0"/>
              </a:rPr>
              <a:t>К </a:t>
            </a: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оммерческий директор</a:t>
            </a:r>
          </a:p>
          <a:p>
            <a:pPr marL="3175" indent="-3175">
              <a:buNone/>
            </a:pPr>
            <a:endParaRPr lang="ru-RU" sz="1200" b="1" i="1" dirty="0">
              <a:solidFill>
                <a:srgbClr val="56565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Arial Black" pitchFamily="34" charset="0"/>
                <a:ea typeface="Calibri"/>
                <a:cs typeface="Times New Roman" panose="02020603050405020304" pitchFamily="18" charset="0"/>
              </a:rPr>
              <a:t>Н </a:t>
            </a: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ачальник службы </a:t>
            </a:r>
          </a:p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бюджетирования и контроля</a:t>
            </a:r>
          </a:p>
          <a:p>
            <a:pPr marL="3175" indent="-3175">
              <a:buNone/>
            </a:pPr>
            <a:endParaRPr lang="ru-RU" sz="1200" b="1" i="1" dirty="0">
              <a:solidFill>
                <a:srgbClr val="56565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Arial Black" pitchFamily="34" charset="0"/>
                <a:ea typeface="Calibri"/>
                <a:cs typeface="Times New Roman" panose="02020603050405020304" pitchFamily="18" charset="0"/>
              </a:rPr>
              <a:t>Р </a:t>
            </a: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уководитель департамента </a:t>
            </a:r>
          </a:p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планирования и анализа</a:t>
            </a:r>
          </a:p>
          <a:p>
            <a:pPr marL="3175" indent="-3175">
              <a:buNone/>
            </a:pPr>
            <a:endParaRPr lang="ru-RU" sz="1200" b="1" i="1" dirty="0">
              <a:solidFill>
                <a:srgbClr val="56565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75" indent="-3175">
              <a:buNone/>
            </a:pPr>
            <a:r>
              <a:rPr lang="ru-RU" b="1" i="1" dirty="0">
                <a:solidFill>
                  <a:srgbClr val="565656"/>
                </a:solidFill>
                <a:latin typeface="Arial Black" pitchFamily="34" charset="0"/>
                <a:ea typeface="Calibri"/>
                <a:cs typeface="Times New Roman" panose="02020603050405020304" pitchFamily="18" charset="0"/>
              </a:rPr>
              <a:t>Г </a:t>
            </a:r>
            <a:r>
              <a:rPr lang="ru-RU" b="1" i="1" dirty="0">
                <a:solidFill>
                  <a:srgbClr val="56565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лавный бухгалтер</a:t>
            </a: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-180020" y="0"/>
            <a:ext cx="360040" cy="6858000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0" y="6669360"/>
            <a:ext cx="9144000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332640" y="537321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0" y="0"/>
            <a:ext cx="9108680" cy="6857999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300192" cy="1052736"/>
          </a:xfrm>
        </p:spPr>
        <p:txBody>
          <a:bodyPr>
            <a:noAutofit/>
          </a:bodyPr>
          <a:lstStyle/>
          <a:p>
            <a:pPr algn="l"/>
            <a:r>
              <a:rPr lang="ru-RU" sz="7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Почему мы?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68760"/>
            <a:ext cx="7596336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4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УДАЛЕННО!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237312"/>
            <a:ext cx="889248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6350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Руководитель МП:     д.э.н., профессор Шароватова Елена Александровна </a:t>
            </a:r>
          </a:p>
          <a:p>
            <a:pPr marL="87313" indent="-6350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esharovatova@mail.ru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  тел. +7 928 229 11 51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ньги лопатой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408712" cy="1080120"/>
          </a:xfrm>
        </p:spPr>
        <p:txBody>
          <a:bodyPr>
            <a:noAutofit/>
          </a:bodyPr>
          <a:lstStyle/>
          <a:p>
            <a:pPr algn="l"/>
            <a:r>
              <a:rPr lang="ru-RU" sz="7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Почему мы?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648072"/>
          </a:xfrm>
        </p:spPr>
        <p:txBody>
          <a:bodyPr lIns="0" tIns="0" rIns="0" bIns="0"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в </a:t>
            </a:r>
            <a:r>
              <a:rPr lang="ru-RU" sz="52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топе</a:t>
            </a:r>
            <a:r>
              <a: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уровню </a:t>
            </a:r>
            <a:r>
              <a:rPr lang="ru-RU" sz="5200" b="1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ЗАРПЛАТ!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2204864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467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852936"/>
            <a:ext cx="5616624" cy="381642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0"/>
            <a:ext cx="6552728" cy="90872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вакансий по направлению «Бухгалтерия,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управленческий учет, финансы предприятия»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84976" cy="5544616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9600" b="1" u="sng" dirty="0">
                <a:hlinkClick r:id="rId3"/>
              </a:rPr>
              <a:t>https://hh.ru   на </a:t>
            </a:r>
            <a:r>
              <a:rPr lang="ru-RU" sz="9600" b="1" u="sng" dirty="0" smtClean="0">
                <a:hlinkClick r:id="rId3"/>
              </a:rPr>
              <a:t>22.03.2023:</a:t>
            </a:r>
            <a:endParaRPr lang="ru-RU" sz="9600" b="1" u="sng" dirty="0">
              <a:hlinkClick r:id="rId3"/>
            </a:endParaRPr>
          </a:p>
          <a:p>
            <a:pPr>
              <a:buNone/>
            </a:pPr>
            <a:endParaRPr lang="ru-RU" sz="6200" b="1" u="sng" dirty="0"/>
          </a:p>
          <a:p>
            <a:pPr>
              <a:buNone/>
            </a:pPr>
            <a:r>
              <a:rPr lang="ru-RU" sz="11100" b="1" u="sng" dirty="0" smtClean="0"/>
              <a:t>Финансовый менеджер по управленческому учету</a:t>
            </a:r>
            <a:r>
              <a:rPr lang="ru-RU" sz="11100" dirty="0" smtClean="0"/>
              <a:t>,  </a:t>
            </a:r>
            <a:r>
              <a:rPr lang="ru-RU" sz="11100" b="1" dirty="0"/>
              <a:t>Москва ООО </a:t>
            </a:r>
            <a:r>
              <a:rPr lang="ru-RU" sz="11100" b="1" dirty="0" smtClean="0"/>
              <a:t>«Венеция Стоун»</a:t>
            </a:r>
            <a:endParaRPr lang="ru-RU" sz="11100" b="1" dirty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16000" dirty="0"/>
              <a:t>от </a:t>
            </a:r>
            <a:r>
              <a:rPr lang="ru-RU" sz="16000" b="1" dirty="0" smtClean="0"/>
              <a:t>120</a:t>
            </a:r>
            <a:r>
              <a:rPr lang="ru-RU" sz="16000" b="1" dirty="0"/>
              <a:t> </a:t>
            </a:r>
            <a:r>
              <a:rPr lang="ru-RU" sz="16000" b="1" dirty="0" smtClean="0"/>
              <a:t>000 руб</a:t>
            </a:r>
            <a:r>
              <a:rPr lang="ru-RU" sz="16000" dirty="0" smtClean="0"/>
              <a:t>. и выше </a:t>
            </a:r>
            <a:endParaRPr lang="ru-RU" sz="16000" dirty="0"/>
          </a:p>
          <a:p>
            <a:pPr>
              <a:buNone/>
            </a:pPr>
            <a:endParaRPr lang="ru-RU" sz="8000" b="1" dirty="0"/>
          </a:p>
          <a:p>
            <a:pPr>
              <a:buNone/>
            </a:pPr>
            <a:r>
              <a:rPr lang="ru-RU" sz="8000" b="1" u="sng" dirty="0"/>
              <a:t>Обязанности</a:t>
            </a:r>
            <a:r>
              <a:rPr lang="ru-RU" sz="8000" b="1" dirty="0"/>
              <a:t>:</a:t>
            </a:r>
            <a:r>
              <a:rPr lang="ru-RU" sz="8000" dirty="0"/>
              <a:t> </a:t>
            </a:r>
          </a:p>
          <a:p>
            <a:pPr>
              <a:buNone/>
            </a:pPr>
            <a:r>
              <a:rPr lang="ru-RU" sz="9600" b="1" dirty="0"/>
              <a:t>- Постановка и ведение управленческого </a:t>
            </a:r>
          </a:p>
          <a:p>
            <a:pPr>
              <a:buNone/>
            </a:pPr>
            <a:r>
              <a:rPr lang="ru-RU" sz="9600" b="1" dirty="0"/>
              <a:t>и бухгалтерского учета </a:t>
            </a:r>
          </a:p>
          <a:p>
            <a:pPr>
              <a:buNone/>
            </a:pPr>
            <a:r>
              <a:rPr lang="ru-RU" sz="9600" b="1" dirty="0"/>
              <a:t>- Автоматизация и внедрение</a:t>
            </a:r>
          </a:p>
          <a:p>
            <a:pPr>
              <a:buNone/>
            </a:pPr>
            <a:r>
              <a:rPr lang="ru-RU" sz="9600" b="1" dirty="0"/>
              <a:t>управленческого учета</a:t>
            </a:r>
            <a:endParaRPr lang="ru-RU" sz="8000" dirty="0"/>
          </a:p>
          <a:p>
            <a:pPr>
              <a:buNone/>
            </a:pPr>
            <a:endParaRPr lang="ru-RU" sz="5500" b="1" dirty="0"/>
          </a:p>
          <a:p>
            <a:pPr>
              <a:buNone/>
            </a:pPr>
            <a:endParaRPr lang="ru-RU" sz="5500" b="1" dirty="0"/>
          </a:p>
          <a:p>
            <a:pPr>
              <a:buNone/>
            </a:pPr>
            <a:endParaRPr lang="ru-RU" sz="55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2592288" cy="1080120"/>
          </a:xfrm>
          <a:prstGeom prst="round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ВЕРИШЬ?</a:t>
            </a:r>
          </a:p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517232"/>
            <a:ext cx="324036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НАУЧИМ!!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6489735-stock-photo-car-key-and-stack-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12" y="0"/>
            <a:ext cx="9163312" cy="6858000"/>
          </a:xfrm>
          <a:prstGeom prst="rect">
            <a:avLst/>
          </a:prstGeom>
          <a:ln w="1905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90872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вакансий по направлению «Бухгалтерия,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управленческий учет, финансы предприятия»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9600" b="1" u="sng" dirty="0">
                <a:hlinkClick r:id="rId3"/>
              </a:rPr>
              <a:t>https://hh.ru   на </a:t>
            </a:r>
            <a:r>
              <a:rPr lang="ru-RU" sz="9600" b="1" u="sng" dirty="0" smtClean="0">
                <a:hlinkClick r:id="rId3"/>
              </a:rPr>
              <a:t>22.03.2023:</a:t>
            </a:r>
            <a:endParaRPr lang="ru-RU" sz="9600" b="1" u="sng" dirty="0">
              <a:hlinkClick r:id="rId3"/>
            </a:endParaRPr>
          </a:p>
          <a:p>
            <a:pPr>
              <a:buNone/>
            </a:pPr>
            <a:endParaRPr lang="ru-RU" sz="6200" b="1" u="sng" dirty="0"/>
          </a:p>
          <a:p>
            <a:pPr marL="0" indent="0">
              <a:buNone/>
            </a:pPr>
            <a:r>
              <a:rPr lang="ru-RU" sz="11100" b="1" dirty="0" smtClean="0"/>
              <a:t>Финансовый аналитик в отдел по бюджетированию</a:t>
            </a:r>
            <a:r>
              <a:rPr lang="ru-RU" sz="11100" dirty="0" smtClean="0"/>
              <a:t>, </a:t>
            </a:r>
            <a:r>
              <a:rPr lang="ru-RU" sz="11100" b="1" dirty="0" smtClean="0"/>
              <a:t>ООО Первый ДСК, Москва</a:t>
            </a:r>
            <a:endParaRPr lang="ru-RU" sz="11100" b="1" dirty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16000" b="1" dirty="0"/>
              <a:t>от </a:t>
            </a:r>
            <a:r>
              <a:rPr lang="ru-RU" sz="16000" b="1" dirty="0" smtClean="0"/>
              <a:t>173</a:t>
            </a:r>
            <a:r>
              <a:rPr lang="ru-RU" sz="16000" b="1" dirty="0"/>
              <a:t> 000 руб</a:t>
            </a:r>
            <a:r>
              <a:rPr lang="ru-RU" sz="16000" dirty="0"/>
              <a:t>. </a:t>
            </a:r>
          </a:p>
          <a:p>
            <a:pPr>
              <a:buNone/>
            </a:pPr>
            <a:endParaRPr lang="ru-RU" sz="8000" b="1" dirty="0"/>
          </a:p>
          <a:p>
            <a:pPr>
              <a:buNone/>
            </a:pPr>
            <a:endParaRPr lang="ru-RU" sz="8000" b="1" u="sng" dirty="0"/>
          </a:p>
          <a:p>
            <a:pPr>
              <a:buNone/>
            </a:pPr>
            <a:endParaRPr lang="ru-RU" sz="8000" b="1" u="sng" dirty="0"/>
          </a:p>
          <a:p>
            <a:pPr>
              <a:buNone/>
            </a:pPr>
            <a:r>
              <a:rPr lang="ru-RU" sz="8000" b="1" u="sng" dirty="0"/>
              <a:t>Обязанности</a:t>
            </a:r>
            <a:r>
              <a:rPr lang="ru-RU" sz="8000" b="1" dirty="0"/>
              <a:t>:</a:t>
            </a:r>
            <a:r>
              <a:rPr lang="ru-RU" sz="8000" dirty="0"/>
              <a:t> </a:t>
            </a:r>
          </a:p>
          <a:p>
            <a:pPr>
              <a:buNone/>
            </a:pPr>
            <a:r>
              <a:rPr lang="ru-RU" sz="9600" b="1" dirty="0" smtClean="0"/>
              <a:t>Основы </a:t>
            </a:r>
            <a:r>
              <a:rPr lang="ru-RU" sz="9600" b="1" dirty="0"/>
              <a:t>финансового планирования (бюджетирования) </a:t>
            </a:r>
          </a:p>
          <a:p>
            <a:pPr>
              <a:buNone/>
            </a:pPr>
            <a:r>
              <a:rPr lang="ru-RU" sz="9600" b="1" dirty="0"/>
              <a:t>и управленческого учета</a:t>
            </a:r>
          </a:p>
          <a:p>
            <a:pPr>
              <a:buNone/>
            </a:pPr>
            <a:r>
              <a:rPr lang="ru-RU" sz="9600" b="1" dirty="0"/>
              <a:t>Формирование БДДС и контроль его исполнения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877272"/>
            <a:ext cx="33843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НАУЧИМ!!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2592288" cy="1080120"/>
          </a:xfrm>
          <a:prstGeom prst="round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ВЕРИШЬ?</a:t>
            </a:r>
          </a:p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90872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вакансий по направлению «Бухгалтерия, 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управленческий учет, финансы предприятия»</a:t>
            </a:r>
          </a:p>
        </p:txBody>
      </p:sp>
      <p:pic>
        <p:nvPicPr>
          <p:cNvPr id="6" name="Рисунок 5" descr="z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6767" y="2276873"/>
            <a:ext cx="5299729" cy="4464495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84976" cy="5544616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sz="9600" b="1" u="sng" dirty="0">
                <a:hlinkClick r:id="rId3"/>
              </a:rPr>
              <a:t>https://hh.ru   на </a:t>
            </a:r>
            <a:r>
              <a:rPr lang="ru-RU" sz="9600" b="1" u="sng" dirty="0" smtClean="0">
                <a:hlinkClick r:id="rId3"/>
              </a:rPr>
              <a:t>22.03.2023:</a:t>
            </a:r>
            <a:endParaRPr lang="ru-RU" sz="9600" b="1" u="sng" dirty="0">
              <a:hlinkClick r:id="rId3"/>
            </a:endParaRPr>
          </a:p>
          <a:p>
            <a:pPr>
              <a:buNone/>
            </a:pPr>
            <a:endParaRPr lang="ru-RU" sz="6200" b="1" u="sng" dirty="0"/>
          </a:p>
          <a:p>
            <a:pPr>
              <a:buNone/>
            </a:pPr>
            <a:r>
              <a:rPr lang="ru-RU" sz="11100" b="1" u="sng" dirty="0" smtClean="0"/>
              <a:t>Ведущий аналитик ООО </a:t>
            </a:r>
            <a:r>
              <a:rPr lang="ru-RU" sz="11100" b="1" u="sng" dirty="0" err="1" smtClean="0"/>
              <a:t>Райтек</a:t>
            </a:r>
            <a:endParaRPr lang="ru-RU" sz="11100" b="1" u="sng" dirty="0"/>
          </a:p>
          <a:p>
            <a:pPr>
              <a:buNone/>
            </a:pPr>
            <a:r>
              <a:rPr lang="ru-RU" sz="11100" b="1" dirty="0" smtClean="0"/>
              <a:t>Москва. </a:t>
            </a:r>
            <a:r>
              <a:rPr lang="ru-RU" sz="13600" b="1" dirty="0" smtClean="0"/>
              <a:t>180</a:t>
            </a:r>
            <a:r>
              <a:rPr lang="ru-RU" sz="13600" b="1" dirty="0"/>
              <a:t> 000 </a:t>
            </a:r>
            <a:r>
              <a:rPr lang="ru-RU" sz="11100" b="1" dirty="0" smtClean="0"/>
              <a:t>руб</a:t>
            </a:r>
            <a:r>
              <a:rPr lang="ru-RU" sz="11100" b="1" dirty="0"/>
              <a:t>. </a:t>
            </a:r>
          </a:p>
          <a:p>
            <a:pPr>
              <a:buNone/>
            </a:pPr>
            <a:endParaRPr lang="ru-RU" sz="8000" b="1" dirty="0"/>
          </a:p>
          <a:p>
            <a:pPr>
              <a:buNone/>
            </a:pPr>
            <a:endParaRPr lang="ru-RU" sz="8000" b="1" u="sng" dirty="0"/>
          </a:p>
          <a:p>
            <a:pPr>
              <a:buNone/>
            </a:pPr>
            <a:endParaRPr lang="ru-RU" sz="8000" b="1" u="sng" dirty="0"/>
          </a:p>
          <a:p>
            <a:pPr>
              <a:buNone/>
            </a:pPr>
            <a:endParaRPr lang="ru-RU" sz="8000" b="1" u="sng" dirty="0"/>
          </a:p>
          <a:p>
            <a:pPr>
              <a:buNone/>
            </a:pPr>
            <a:r>
              <a:rPr lang="ru-RU" sz="8000" b="1" u="sng" dirty="0"/>
              <a:t>Обязанности</a:t>
            </a:r>
            <a:r>
              <a:rPr lang="ru-RU" sz="8000" b="1" dirty="0"/>
              <a:t>:</a:t>
            </a:r>
            <a:r>
              <a:rPr lang="ru-RU" sz="8000" dirty="0"/>
              <a:t> </a:t>
            </a:r>
          </a:p>
          <a:p>
            <a:pPr>
              <a:buNone/>
            </a:pPr>
            <a:r>
              <a:rPr lang="ru-RU" sz="9600" b="1" dirty="0"/>
              <a:t>- Ведение управленческого учета</a:t>
            </a:r>
          </a:p>
          <a:p>
            <a:pPr>
              <a:buNone/>
            </a:pPr>
            <a:r>
              <a:rPr lang="ru-RU" sz="9600" b="1" dirty="0"/>
              <a:t>- </a:t>
            </a:r>
            <a:r>
              <a:rPr lang="ru-RU" sz="9600" b="1" dirty="0" smtClean="0"/>
              <a:t>Формирование бюджетов и их управленческий анализ</a:t>
            </a:r>
            <a:r>
              <a:rPr lang="ru-RU" sz="9600" b="1" dirty="0"/>
              <a:t> </a:t>
            </a:r>
          </a:p>
          <a:p>
            <a:pPr>
              <a:buNone/>
            </a:pPr>
            <a:endParaRPr lang="ru-RU" sz="5500" b="1" dirty="0"/>
          </a:p>
          <a:p>
            <a:pPr>
              <a:buNone/>
            </a:pPr>
            <a:endParaRPr lang="ru-RU" sz="5500" b="1" dirty="0"/>
          </a:p>
          <a:p>
            <a:pPr>
              <a:buNone/>
            </a:pPr>
            <a:endParaRPr lang="ru-RU" sz="5500" b="1" dirty="0"/>
          </a:p>
          <a:p>
            <a:pPr>
              <a:buNone/>
            </a:pPr>
            <a:r>
              <a:rPr lang="ru-RU" sz="16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НАУЧИМ!!!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2592288" cy="1080120"/>
          </a:xfrm>
          <a:prstGeom prst="round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ВЕРИШЬ?</a:t>
            </a:r>
          </a:p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1886</TotalTime>
  <Words>478</Words>
  <Application>Microsoft Office PowerPoint</Application>
  <PresentationFormat>Экран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Cambria Math</vt:lpstr>
      <vt:lpstr>Franklin Gothic Demi</vt:lpstr>
      <vt:lpstr>Times New Roman</vt:lpstr>
      <vt:lpstr>Trebuchet MS</vt:lpstr>
      <vt:lpstr>Тема Office</vt:lpstr>
      <vt:lpstr> </vt:lpstr>
      <vt:lpstr>ХОЧЕШЬ    быть топ-менеджером? Честно    МНОГО    зарабатывать? Профессионал в сфере ДЕНЕГ  ?</vt:lpstr>
      <vt:lpstr>Почему мы?</vt:lpstr>
      <vt:lpstr>Кем работают наши выпускники?</vt:lpstr>
      <vt:lpstr>Почему мы?</vt:lpstr>
      <vt:lpstr>Почему мы?</vt:lpstr>
      <vt:lpstr>Мониторинг вакансий по направлению «Бухгалтерия,  управленческий учет, финансы предприятия»</vt:lpstr>
      <vt:lpstr>Мониторинг вакансий по направлению «Бухгалтерия,  управленческий учет, финансы предприятия»</vt:lpstr>
      <vt:lpstr>Мониторинг вакансий по направлению «Бухгалтерия,  управленческий учет, финансы предприятия»</vt:lpstr>
      <vt:lpstr>Причины  «высокой стоимости» профессионалов по учету и бюджетированию в сфере управления:</vt:lpstr>
      <vt:lpstr>Почему  мы?</vt:lpstr>
      <vt:lpstr>МЫ информацию СОЗДАЕМ!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...все это верно...  НО</vt:lpstr>
      <vt:lpstr>Презентация PowerPoint</vt:lpstr>
      <vt:lpstr>УПРАВЛЯЕМ  БИЗНЕСОМ МЫ!</vt:lpstr>
      <vt:lpstr>ЖЕЛАЕМ ВАМ СТАТЬ НАСТОЯЩИМИ ПРОФЕССИОНАЛАМИ !!!</vt:lpstr>
      <vt:lpstr>ОСТАЛИСЬ ВОПРОСЫ? ПОЗВОНИ!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38.03.01.15 «Учет и контроль в управлении бизнесом»</dc:title>
  <dc:creator>Александрович</dc:creator>
  <cp:lastModifiedBy>Елена</cp:lastModifiedBy>
  <cp:revision>78</cp:revision>
  <dcterms:created xsi:type="dcterms:W3CDTF">2020-04-21T13:41:05Z</dcterms:created>
  <dcterms:modified xsi:type="dcterms:W3CDTF">2023-03-22T12:00:59Z</dcterms:modified>
</cp:coreProperties>
</file>